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90"/>
    <a:srgbClr val="098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438438-9176-4259-A6E0-96745167D120}" v="3" dt="2024-07-02T09:03:28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66" autoAdjust="0"/>
  </p:normalViewPr>
  <p:slideViewPr>
    <p:cSldViewPr snapToGrid="0"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4DE97-5F0D-42B5-8D7E-D40D45A3AAD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D2183-7BD3-4082-B1E0-69A9F3DDFD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40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2183-7BD3-4082-B1E0-69A9F3DDFD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86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27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48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81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16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07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59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37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802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910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60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31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5874-DA7F-4A71-84F5-983ED5071794}" type="datetimeFigureOut">
              <a:rPr lang="en-GB" smtClean="0"/>
              <a:t>19/09/2024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61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ucsf.edu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73371"/>
            <a:ext cx="9144000" cy="384629"/>
          </a:xfrm>
          <a:prstGeom prst="rect">
            <a:avLst/>
          </a:prstGeom>
          <a:solidFill>
            <a:srgbClr val="005C9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8968" y="6506576"/>
            <a:ext cx="593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Helvetica Light" pitchFamily="34" charset="0"/>
              </a:rPr>
              <a:t>To submit your abstract and to register visit: </a:t>
            </a:r>
            <a:r>
              <a:rPr lang="en-GB" sz="1400" b="1" dirty="0">
                <a:solidFill>
                  <a:schemeClr val="bg1"/>
                </a:solidFill>
                <a:latin typeface="Helvetica Light" pitchFamily="34" charset="0"/>
              </a:rPr>
              <a:t>cell.com/symposia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3018965"/>
            <a:ext cx="9144000" cy="192314"/>
          </a:xfrm>
          <a:prstGeom prst="rect">
            <a:avLst/>
          </a:prstGeom>
          <a:solidFill>
            <a:srgbClr val="005C9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0" y="1299031"/>
            <a:ext cx="9144000" cy="192314"/>
          </a:xfrm>
          <a:prstGeom prst="rect">
            <a:avLst/>
          </a:prstGeom>
          <a:solidFill>
            <a:srgbClr val="005C90"/>
          </a:solidFill>
          <a:ln w="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31292" y="3526082"/>
            <a:ext cx="1282485" cy="2722318"/>
          </a:xfrm>
          <a:prstGeom prst="rect">
            <a:avLst/>
          </a:prstGeom>
          <a:solidFill>
            <a:srgbClr val="005C9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49953" y="3756162"/>
            <a:ext cx="141377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Helvetica Light" pitchFamily="34" charset="0"/>
              </a:rPr>
              <a:t>Extended early registration deadline:</a:t>
            </a:r>
          </a:p>
          <a:p>
            <a:r>
              <a:rPr lang="en-GB" sz="1400" dirty="0">
                <a:solidFill>
                  <a:schemeClr val="bg1"/>
                </a:solidFill>
                <a:latin typeface="Helvetica Light" pitchFamily="34" charset="0"/>
              </a:rPr>
              <a:t>Oct 4, 2024</a:t>
            </a:r>
          </a:p>
          <a:p>
            <a:endParaRPr lang="en-GB" sz="1400" dirty="0">
              <a:solidFill>
                <a:schemeClr val="bg1"/>
              </a:solidFill>
              <a:latin typeface="Helvetica Light" pitchFamily="34" charset="0"/>
            </a:endParaRPr>
          </a:p>
          <a:p>
            <a:r>
              <a:rPr lang="en-GB" sz="1400" dirty="0">
                <a:solidFill>
                  <a:schemeClr val="bg1"/>
                </a:solidFill>
                <a:latin typeface="Helvetica Light" pitchFamily="34" charset="0"/>
              </a:rPr>
              <a:t>Late abstracts </a:t>
            </a:r>
          </a:p>
          <a:p>
            <a:r>
              <a:rPr lang="en-GB" sz="1400" dirty="0">
                <a:solidFill>
                  <a:schemeClr val="bg1"/>
                </a:solidFill>
                <a:latin typeface="Helvetica Light" pitchFamily="34" charset="0"/>
              </a:rPr>
              <a:t>considered for </a:t>
            </a:r>
          </a:p>
          <a:p>
            <a:r>
              <a:rPr lang="en-GB" sz="1400" dirty="0">
                <a:solidFill>
                  <a:schemeClr val="bg1"/>
                </a:solidFill>
                <a:latin typeface="Helvetica Light" pitchFamily="34" charset="0"/>
              </a:rPr>
              <a:t>posters only</a:t>
            </a:r>
          </a:p>
          <a:p>
            <a:endParaRPr lang="en-GB" sz="1500" dirty="0">
              <a:solidFill>
                <a:schemeClr val="bg1"/>
              </a:solidFill>
              <a:latin typeface="Helvetica Ligh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99504" y="149228"/>
            <a:ext cx="84554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rgbClr val="005C90"/>
                </a:solidFill>
                <a:latin typeface="Helvetica" pitchFamily="34" charset="0"/>
              </a:rPr>
              <a:t>Chemical biology in drugging the undrugged</a:t>
            </a:r>
          </a:p>
          <a:p>
            <a:r>
              <a:rPr lang="en-GB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 pitchFamily="34" charset="0"/>
              </a:rPr>
              <a:t>December 2–4, 2024 | San Francisco, USA</a:t>
            </a:r>
          </a:p>
        </p:txBody>
      </p:sp>
      <p:pic>
        <p:nvPicPr>
          <p:cNvPr id="1026" name="Picture 2" descr="X:\elsevier\cell press\Powerpoint Slides\symposia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21" y="101604"/>
            <a:ext cx="1215144" cy="111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0" y="1496786"/>
            <a:ext cx="9144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-7254" y="3018965"/>
            <a:ext cx="9144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248398" y="3607415"/>
            <a:ext cx="221932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dirty="0"/>
              <a:t> </a:t>
            </a:r>
          </a:p>
          <a:p>
            <a:endParaRPr lang="en-GB" sz="1400" dirty="0"/>
          </a:p>
          <a:p>
            <a:r>
              <a:rPr lang="en-GB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BD841A-53D6-C134-9B7C-2A5533754AC0}"/>
              </a:ext>
            </a:extLst>
          </p:cNvPr>
          <p:cNvSpPr txBox="1"/>
          <p:nvPr/>
        </p:nvSpPr>
        <p:spPr>
          <a:xfrm>
            <a:off x="1812310" y="3682569"/>
            <a:ext cx="712062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00" b="1" dirty="0">
              <a:solidFill>
                <a:srgbClr val="005C90"/>
              </a:solidFill>
              <a:latin typeface="Helvetica Light"/>
              <a:cs typeface="Helvetica" panose="020B0604020202020204" pitchFamily="34" charset="0"/>
            </a:endParaRPr>
          </a:p>
          <a:p>
            <a:r>
              <a:rPr lang="en-GB" sz="1600" b="1" dirty="0">
                <a:solidFill>
                  <a:srgbClr val="005C90"/>
                </a:solidFill>
                <a:latin typeface="Helvetica Light"/>
                <a:cs typeface="Helvetica" panose="020B0604020202020204" pitchFamily="34" charset="0"/>
              </a:rPr>
              <a:t>Confirmed speakers:</a:t>
            </a:r>
            <a:endParaRPr lang="en-GB" sz="800" b="1" dirty="0">
              <a:solidFill>
                <a:srgbClr val="005C90"/>
              </a:solidFill>
              <a:latin typeface="Helvetica Light"/>
              <a:cs typeface="Helvetica" panose="020B0604020202020204" pitchFamily="34" charset="0"/>
            </a:endParaRPr>
          </a:p>
          <a:p>
            <a:endParaRPr lang="en-GB" sz="800" b="1" dirty="0"/>
          </a:p>
          <a:p>
            <a:r>
              <a:rPr lang="en-GB" sz="1600" b="1" dirty="0"/>
              <a:t>Marianne Ashford</a:t>
            </a:r>
            <a:r>
              <a:rPr lang="en-GB" sz="1600" dirty="0"/>
              <a:t>, UK</a:t>
            </a:r>
            <a:br>
              <a:rPr lang="en-GB" sz="1600" dirty="0"/>
            </a:br>
            <a:r>
              <a:rPr lang="en-GB" sz="1600" b="1" dirty="0" err="1"/>
              <a:t>Yimon</a:t>
            </a:r>
            <a:r>
              <a:rPr lang="en-GB" sz="1600" b="1" dirty="0"/>
              <a:t> Aye</a:t>
            </a:r>
            <a:r>
              <a:rPr lang="en-GB" sz="1600" dirty="0"/>
              <a:t>, Switzerland</a:t>
            </a:r>
            <a:br>
              <a:rPr lang="en-GB" sz="1600" dirty="0"/>
            </a:br>
            <a:r>
              <a:rPr lang="en-GB" sz="1600" b="1" dirty="0"/>
              <a:t>Miklos Bekes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Robert </a:t>
            </a:r>
            <a:r>
              <a:rPr lang="en-GB" sz="1600" b="1" dirty="0" err="1"/>
              <a:t>Blelloch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Ling-Ling Chen</a:t>
            </a:r>
            <a:r>
              <a:rPr lang="en-GB" sz="1600" dirty="0"/>
              <a:t>, China</a:t>
            </a:r>
            <a:br>
              <a:rPr lang="en-GB" sz="1600" dirty="0"/>
            </a:br>
            <a:r>
              <a:rPr lang="en-GB" sz="1600" b="1" dirty="0"/>
              <a:t>Danette Daniels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Julian Downward</a:t>
            </a:r>
            <a:r>
              <a:rPr lang="en-GB" sz="1600" dirty="0"/>
              <a:t>, UK</a:t>
            </a:r>
            <a:br>
              <a:rPr lang="en-GB" sz="1600" dirty="0"/>
            </a:br>
            <a:r>
              <a:rPr lang="en-GB" sz="1600" b="1" dirty="0"/>
              <a:t>Fleur Ferguson</a:t>
            </a:r>
            <a:r>
              <a:rPr lang="en-GB" sz="1600" dirty="0"/>
              <a:t>, </a:t>
            </a:r>
            <a:r>
              <a:rPr lang="en-GB" sz="1600" i="1" dirty="0"/>
              <a:t>U</a:t>
            </a:r>
            <a:r>
              <a:rPr lang="en-GB" sz="1600" dirty="0"/>
              <a:t>S</a:t>
            </a:r>
            <a:r>
              <a:rPr lang="en-GB" sz="1600" i="1" dirty="0"/>
              <a:t>A</a:t>
            </a:r>
            <a:br>
              <a:rPr lang="en-GB" sz="1600" dirty="0"/>
            </a:br>
            <a:r>
              <a:rPr lang="en-GB" sz="1600" b="1" dirty="0"/>
              <a:t>Eric Fischer</a:t>
            </a:r>
            <a:r>
              <a:rPr lang="en-GB" sz="1600" dirty="0"/>
              <a:t>, USA</a:t>
            </a:r>
            <a:br>
              <a:rPr lang="en-GB" sz="1600" dirty="0"/>
            </a:br>
            <a:endParaRPr lang="en-GB" sz="1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51FC3E-3C20-BBCE-1505-9AC298713E6B}"/>
              </a:ext>
            </a:extLst>
          </p:cNvPr>
          <p:cNvSpPr txBox="1"/>
          <p:nvPr/>
        </p:nvSpPr>
        <p:spPr>
          <a:xfrm>
            <a:off x="3896275" y="4105334"/>
            <a:ext cx="25874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Ryan Flynn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Ming Hammond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Yamuna Krishnan</a:t>
            </a:r>
            <a:r>
              <a:rPr lang="en-GB" sz="1600" dirty="0"/>
              <a:t>, USA </a:t>
            </a:r>
            <a:br>
              <a:rPr lang="en-GB" sz="1600" dirty="0"/>
            </a:br>
            <a:r>
              <a:rPr lang="en-GB" sz="1600" b="1" dirty="0" err="1"/>
              <a:t>Lingyin</a:t>
            </a:r>
            <a:r>
              <a:rPr lang="en-GB" sz="1600" dirty="0"/>
              <a:t> </a:t>
            </a:r>
            <a:r>
              <a:rPr lang="en-GB" sz="1600" b="1" dirty="0"/>
              <a:t>Li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Jennifer Petter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Ingrid E. Wertz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Pete </a:t>
            </a:r>
            <a:r>
              <a:rPr lang="en-GB" sz="1600" b="1" dirty="0" err="1"/>
              <a:t>Wildes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Zhong-Yin Zhang</a:t>
            </a:r>
            <a:r>
              <a:rPr lang="en-GB" sz="1600" dirty="0"/>
              <a:t>, USA</a:t>
            </a:r>
          </a:p>
          <a:p>
            <a:endParaRPr lang="en-GB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6B509E-BACF-C23A-126A-C596D48F9B67}"/>
              </a:ext>
            </a:extLst>
          </p:cNvPr>
          <p:cNvSpPr txBox="1"/>
          <p:nvPr/>
        </p:nvSpPr>
        <p:spPr>
          <a:xfrm>
            <a:off x="6085638" y="3588313"/>
            <a:ext cx="31630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/>
          </a:p>
          <a:p>
            <a:r>
              <a:rPr lang="en-GB" sz="1600" b="1" dirty="0">
                <a:solidFill>
                  <a:srgbClr val="005C90"/>
                </a:solidFill>
                <a:latin typeface="Helvetica Light"/>
                <a:cs typeface="Helvetica" panose="020B0604020202020204" pitchFamily="34" charset="0"/>
              </a:rPr>
              <a:t>Organizers:</a:t>
            </a:r>
            <a:endParaRPr lang="en-GB" sz="800" b="1" dirty="0">
              <a:solidFill>
                <a:srgbClr val="005C90"/>
              </a:solidFill>
              <a:latin typeface="Helvetica Light"/>
              <a:cs typeface="Helvetica" panose="020B0604020202020204" pitchFamily="34" charset="0"/>
            </a:endParaRPr>
          </a:p>
          <a:p>
            <a:endParaRPr lang="en-GB" sz="800" b="1" dirty="0"/>
          </a:p>
          <a:p>
            <a:r>
              <a:rPr lang="en-GB" sz="1600" b="1" dirty="0"/>
              <a:t>Michelle Arkin</a:t>
            </a:r>
            <a:r>
              <a:rPr lang="en-GB" sz="1600" dirty="0"/>
              <a:t>,</a:t>
            </a:r>
            <a:r>
              <a:rPr lang="en-GB" sz="1600" i="1" dirty="0"/>
              <a:t> </a:t>
            </a:r>
            <a:r>
              <a:rPr lang="en-GB" sz="1600" dirty="0"/>
              <a:t>USA</a:t>
            </a:r>
            <a:br>
              <a:rPr lang="en-GB" sz="1600" dirty="0"/>
            </a:br>
            <a:r>
              <a:rPr lang="en-GB" sz="1600" b="1" dirty="0"/>
              <a:t>Nathanael S. Gray</a:t>
            </a:r>
            <a:r>
              <a:rPr lang="en-GB" sz="1600" dirty="0"/>
              <a:t>, USA</a:t>
            </a:r>
            <a:br>
              <a:rPr lang="en-GB" sz="1600" dirty="0"/>
            </a:br>
            <a:r>
              <a:rPr lang="en-GB" sz="1600" b="1" dirty="0"/>
              <a:t>Mishtu Dey</a:t>
            </a:r>
            <a:r>
              <a:rPr lang="en-GB" sz="1600" dirty="0"/>
              <a:t>, </a:t>
            </a:r>
            <a:r>
              <a:rPr lang="en-GB" sz="1600" i="1" dirty="0"/>
              <a:t>Cell Chemical Biology</a:t>
            </a:r>
            <a:br>
              <a:rPr lang="en-GB" sz="1600" dirty="0"/>
            </a:br>
            <a:r>
              <a:rPr lang="en-GB" sz="1600" b="1" dirty="0"/>
              <a:t>Zhaodong Li</a:t>
            </a:r>
            <a:r>
              <a:rPr lang="en-GB" sz="1600" dirty="0"/>
              <a:t>, </a:t>
            </a:r>
            <a:r>
              <a:rPr lang="en-GB" sz="1600" i="1" dirty="0"/>
              <a:t>Cancer Cell</a:t>
            </a:r>
            <a:endParaRPr lang="en-GB" sz="800" i="1" dirty="0"/>
          </a:p>
          <a:p>
            <a:endParaRPr lang="en-GB" sz="800" dirty="0"/>
          </a:p>
          <a:p>
            <a:r>
              <a:rPr lang="en-GB" sz="1600" dirty="0"/>
              <a:t>Organised in cooperation with</a:t>
            </a:r>
          </a:p>
        </p:txBody>
      </p:sp>
      <p:pic>
        <p:nvPicPr>
          <p:cNvPr id="3" name="Picture 2" descr="A red bridge over water with Golden Gate Bridge in the background&#10;&#10;Description automatically generated">
            <a:extLst>
              <a:ext uri="{FF2B5EF4-FFF2-40B4-BE49-F238E27FC236}">
                <a16:creationId xmlns:a16="http://schemas.microsoft.com/office/drawing/2014/main" id="{0B1B1CF6-BA8B-519D-2F97-3B0C37C5BB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29" b="25771"/>
          <a:stretch/>
        </p:blipFill>
        <p:spPr>
          <a:xfrm>
            <a:off x="2077" y="1454318"/>
            <a:ext cx="9144000" cy="1581069"/>
          </a:xfrm>
          <a:prstGeom prst="rect">
            <a:avLst/>
          </a:prstGeom>
        </p:spPr>
      </p:pic>
      <p:pic>
        <p:nvPicPr>
          <p:cNvPr id="20" name="Picture 19" descr="ucsf">
            <a:hlinkClick r:id="rId5" tgtFrame="&quot;_blank&quot;"/>
            <a:extLst>
              <a:ext uri="{FF2B5EF4-FFF2-40B4-BE49-F238E27FC236}">
                <a16:creationId xmlns:a16="http://schemas.microsoft.com/office/drawing/2014/main" id="{4EDCBF03-ADC4-6ECA-79C1-91CF205380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154" y="5577030"/>
            <a:ext cx="1371072" cy="83943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F51A1D-B19E-3E9D-36E7-9D71C733F3D8}"/>
              </a:ext>
            </a:extLst>
          </p:cNvPr>
          <p:cNvSpPr txBox="1"/>
          <p:nvPr/>
        </p:nvSpPr>
        <p:spPr>
          <a:xfrm>
            <a:off x="1812310" y="3381228"/>
            <a:ext cx="5924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5C90"/>
                </a:solidFill>
                <a:latin typeface="Helvetica Light"/>
                <a:cs typeface="Helvetica" panose="020B0604020202020204" pitchFamily="34" charset="0"/>
              </a:rPr>
              <a:t>Keynote speaker: </a:t>
            </a:r>
            <a:r>
              <a:rPr lang="en-GB" sz="1600" b="1" dirty="0"/>
              <a:t>Kevan Shokat</a:t>
            </a:r>
            <a:r>
              <a:rPr lang="en-GB" sz="1600" dirty="0"/>
              <a:t>, USA</a:t>
            </a:r>
          </a:p>
        </p:txBody>
      </p:sp>
    </p:spTree>
    <p:extLst>
      <p:ext uri="{BB962C8B-B14F-4D97-AF65-F5344CB8AC3E}">
        <p14:creationId xmlns:p14="http://schemas.microsoft.com/office/powerpoint/2010/main" val="2334978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</dc:creator>
  <cp:lastModifiedBy>Marie Treadwell</cp:lastModifiedBy>
  <cp:revision>73</cp:revision>
  <dcterms:created xsi:type="dcterms:W3CDTF">2014-01-17T12:04:21Z</dcterms:created>
  <dcterms:modified xsi:type="dcterms:W3CDTF">2024-09-19T13:56:38Z</dcterms:modified>
</cp:coreProperties>
</file>